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9" r:id="rId5"/>
    <p:sldId id="261" r:id="rId6"/>
    <p:sldId id="285" r:id="rId7"/>
    <p:sldId id="262" r:id="rId8"/>
    <p:sldId id="263" r:id="rId9"/>
    <p:sldId id="271" r:id="rId10"/>
    <p:sldId id="264" r:id="rId11"/>
    <p:sldId id="265" r:id="rId12"/>
    <p:sldId id="260" r:id="rId13"/>
    <p:sldId id="276" r:id="rId14"/>
    <p:sldId id="266" r:id="rId15"/>
    <p:sldId id="286" r:id="rId16"/>
    <p:sldId id="287" r:id="rId17"/>
    <p:sldId id="278" r:id="rId18"/>
    <p:sldId id="273" r:id="rId19"/>
    <p:sldId id="284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42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10/24/2020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6368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580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707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07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8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1611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284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25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933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541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567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08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 descr="Title Slide divider line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6DFB56AF-75D4-4B38-B5A6-12AC8AD1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571A0042-84F7-4FAD-9DB9-A5B53E5F0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6662760C-CBD5-4072-A5AC-2AC3DFF41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1E0F6676-ECF9-4320-A187-9C308A86D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848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28" name="Straight Connector 27" descr="First divder line on slide">
            <a:extLst>
              <a:ext uri="{FF2B5EF4-FFF2-40B4-BE49-F238E27FC236}">
                <a16:creationId xmlns:a16="http://schemas.microsoft.com/office/drawing/2014/main" id="{CA251B6D-7A6C-4D1C-9EA2-6FB7576D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 descr="Second divder line on slide">
            <a:extLst>
              <a:ext uri="{FF2B5EF4-FFF2-40B4-BE49-F238E27FC236}">
                <a16:creationId xmlns:a16="http://schemas.microsoft.com/office/drawing/2014/main" id="{85886762-068D-483A-B5DB-17701376B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 descr="Third divder line on slide">
            <a:extLst>
              <a:ext uri="{FF2B5EF4-FFF2-40B4-BE49-F238E27FC236}">
                <a16:creationId xmlns:a16="http://schemas.microsoft.com/office/drawing/2014/main" id="{42D88698-9E20-42D0-B1E7-638ABA8AA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 descr="Fourth divder line on slide">
            <a:extLst>
              <a:ext uri="{FF2B5EF4-FFF2-40B4-BE49-F238E27FC236}">
                <a16:creationId xmlns:a16="http://schemas.microsoft.com/office/drawing/2014/main" id="{11540BBA-4645-443F-A379-4C6A8F096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 descr="Fifth divder line on slide">
            <a:extLst>
              <a:ext uri="{FF2B5EF4-FFF2-40B4-BE49-F238E27FC236}">
                <a16:creationId xmlns:a16="http://schemas.microsoft.com/office/drawing/2014/main" id="{91920D82-94FF-45BE-B8F9-9DAB94874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13952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9484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0084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2094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92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48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221C1A-E955-4A4A-B47B-0028C57F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9F2F69-8DE5-40C8-9500-23B5BF432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56195C-F685-42C9-980B-24974E65E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35A3995-4F01-4D2E-A636-9AC8AF29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5A2F210-E29E-4509-86FF-5A92281F6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CF080BFA-0CFA-4DFF-8658-916C22E7C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88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87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" TargetMode="External"/><Relationship Id="rId3" Type="http://schemas.openxmlformats.org/officeDocument/2006/relationships/image" Target="../media/image48.jpeg"/><Relationship Id="rId7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stagram.com/p/CEs578jgXGy/?igshid=1g8lhr3f1766e" TargetMode="External"/><Relationship Id="rId5" Type="http://schemas.openxmlformats.org/officeDocument/2006/relationships/hyperlink" Target="https://www.coursera.org/learn/introduction-tensorflow/home/welcome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tensorflow.org/resources/learn-ml" TargetMode="External"/><Relationship Id="rId9" Type="http://schemas.openxmlformats.org/officeDocument/2006/relationships/hyperlink" Target="https://www.geeksforgeeks.org/introduction-machine-learnin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9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43" descr="cartoon drawing of flowers&#10;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/>
        </p:blipFill>
        <p:spPr>
          <a:xfrm>
            <a:off x="86714" y="86714"/>
            <a:ext cx="12018572" cy="668457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AGRIGUIDE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900" dirty="0"/>
              <a:t>One Step Solution For Your Every Farming Needs.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A9AE0AE-8342-41A6-A492-7D52014822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23342" b="23342"/>
          <a:stretch/>
        </p:blipFill>
        <p:spPr>
          <a:xfrm>
            <a:off x="8065008" y="2404522"/>
            <a:ext cx="1344168" cy="1100190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3DDF3D-91CE-40FB-BC3D-FFB1B5D89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88D5DA-99F7-4A6A-B5D1-321434399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110" y="4804961"/>
            <a:ext cx="3876675" cy="1485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43711E-9499-4269-B869-59E977AB5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99" y="611235"/>
            <a:ext cx="1897356" cy="1394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E1720-5185-4044-9195-05EA05511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50" y="477346"/>
            <a:ext cx="1528497" cy="152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3FB0C-C468-4E7C-B34B-279947CB1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99" y="4844695"/>
            <a:ext cx="2933700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23459-0FF1-4EBA-AB5E-FF9E374D1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2991" y="4957361"/>
            <a:ext cx="2057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Saumya</a:t>
            </a:r>
            <a:r>
              <a:rPr lang="en-US" dirty="0"/>
              <a:t> Shah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42824" y="3946784"/>
            <a:ext cx="1800000" cy="504000"/>
          </a:xfrm>
        </p:spPr>
        <p:txBody>
          <a:bodyPr/>
          <a:lstStyle/>
          <a:p>
            <a:r>
              <a:rPr lang="en-US" dirty="0" err="1"/>
              <a:t>Savan</a:t>
            </a:r>
            <a:r>
              <a:rPr lang="en-US" dirty="0"/>
              <a:t> </a:t>
            </a:r>
            <a:r>
              <a:rPr lang="en-US" dirty="0" err="1"/>
              <a:t>Pedhadiya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53849" y="3925888"/>
            <a:ext cx="1800000" cy="504000"/>
          </a:xfrm>
        </p:spPr>
        <p:txBody>
          <a:bodyPr/>
          <a:lstStyle/>
          <a:p>
            <a:r>
              <a:rPr lang="en-US" dirty="0"/>
              <a:t>Parth Patel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73363" y="3925888"/>
            <a:ext cx="1800000" cy="504825"/>
          </a:xfrm>
        </p:spPr>
        <p:txBody>
          <a:bodyPr/>
          <a:lstStyle/>
          <a:p>
            <a:r>
              <a:rPr lang="en-US" dirty="0"/>
              <a:t>Irfan </a:t>
            </a:r>
            <a:r>
              <a:rPr lang="en-US" dirty="0" err="1"/>
              <a:t>Ukani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4671DF8B-2063-464E-BF85-70DCD6BAC75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9635" r="9635"/>
          <a:stretch>
            <a:fillRect/>
          </a:stretch>
        </p:blipFill>
        <p:spPr>
          <a:xfrm>
            <a:off x="3832225" y="2279650"/>
            <a:ext cx="1228725" cy="1230313"/>
          </a:xfrm>
        </p:spPr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A2A365C-8177-405D-814D-4D24A4F571E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t="7902" b="7902"/>
          <a:stretch>
            <a:fillRect/>
          </a:stretch>
        </p:blipFill>
        <p:spPr>
          <a:xfrm>
            <a:off x="6946900" y="2316163"/>
            <a:ext cx="1228725" cy="123031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4E6C08-A0E2-470D-A378-FD647BD1B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D5AB398F-690B-4F05-8823-FAAA3924BA7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/>
          <a:srcRect l="452" r="452"/>
          <a:stretch>
            <a:fillRect/>
          </a:stretch>
        </p:blipFill>
        <p:spPr/>
      </p:pic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122C30C7-EFAD-49D3-81B5-5D784883019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 t="10526" b="105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build="p"/>
      <p:bldP spid="10" grpId="0" build="p"/>
      <p:bldP spid="3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71453" y="3926334"/>
            <a:ext cx="2160587" cy="702815"/>
          </a:xfrm>
        </p:spPr>
        <p:txBody>
          <a:bodyPr/>
          <a:lstStyle/>
          <a:p>
            <a:r>
              <a:rPr lang="en-US" dirty="0"/>
              <a:t>Provision of help in increase in crop production and income of Farmers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Find and treat Crop Diseases effectively and instantly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Introduction to advance technology in farming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7A8FCE-BA73-40AB-8A15-9AE82E8BC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93" y="6253815"/>
            <a:ext cx="1914525" cy="314325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489D2DF-1211-4077-BC3E-4EF454653FFC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/>
          <a:srcRect l="3023" r="3023"/>
          <a:stretch>
            <a:fillRect/>
          </a:stretch>
        </p:blipFill>
        <p:spPr>
          <a:xfrm>
            <a:off x="2629120" y="2297178"/>
            <a:ext cx="1066800" cy="96613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2FF0FDA-D3F6-4E56-A11C-565456C56EF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8284E7-D227-48AC-AC8C-08C3D6350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2358089"/>
            <a:ext cx="1028700" cy="96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E849B-EB7E-4F77-B4B6-6BF97C204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180" y="2297179"/>
            <a:ext cx="1028700" cy="9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uild="p"/>
      <p:bldP spid="2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3BA07D-1C8E-43C2-9A03-B20B6D3C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BA5B8-E374-4809-BE92-C4BC243AE8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45E09B-2AED-43FE-9A34-BC9C361509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6A0431-07A9-4799-B35B-47683807DC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Accuracy Issues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61EF48-924A-43BD-BA72-08EC68FC4E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Needs Connectivity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4B29D8-961E-4AA1-BE6C-BEE28F2882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Limited Region Coverage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AF91CB-A2F7-40B2-9654-BFF9268E8F2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0C26B1-7188-4FA6-871E-4C7D101146F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9569E3-296A-44CC-B9CD-F647C71737B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474A3D9-F02B-4559-BB10-B5918DE168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7BB9140-02DF-44F0-A43D-7F2228D7FF3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4" name="Picture Placeholder 104" descr="Placeholder Picture">
            <a:extLst>
              <a:ext uri="{FF2B5EF4-FFF2-40B4-BE49-F238E27FC236}">
                <a16:creationId xmlns:a16="http://schemas.microsoft.com/office/drawing/2014/main" id="{1E43B232-5421-4950-9A82-409E01FA008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pic>
        <p:nvPicPr>
          <p:cNvPr id="2052" name="Picture 4" descr="Forecast accuracy improvement by using external data?">
            <a:extLst>
              <a:ext uri="{FF2B5EF4-FFF2-40B4-BE49-F238E27FC236}">
                <a16:creationId xmlns:a16="http://schemas.microsoft.com/office/drawing/2014/main" id="{F347748B-5B1E-4927-8FF9-859AF1B2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1369128"/>
            <a:ext cx="1665515" cy="14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nnectivity - Free technology icons">
            <a:extLst>
              <a:ext uri="{FF2B5EF4-FFF2-40B4-BE49-F238E27FC236}">
                <a16:creationId xmlns:a16="http://schemas.microsoft.com/office/drawing/2014/main" id="{A0018EC9-6ED5-48BB-AFE3-18F94255B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31" y="2948162"/>
            <a:ext cx="1412172" cy="14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gion Icon - Free Download, PNG and Vector">
            <a:extLst>
              <a:ext uri="{FF2B5EF4-FFF2-40B4-BE49-F238E27FC236}">
                <a16:creationId xmlns:a16="http://schemas.microsoft.com/office/drawing/2014/main" id="{913335B2-571F-4928-BA83-25AC6BA8B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4498400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6CE534-33FA-4DA4-9543-6C712517A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512" y="6272865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3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4417456-8627-493B-AE6D-A8E0E4AE02F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278626-51F6-4474-9236-5EEB6FD6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0994D-622E-4BD0-91BC-A9AD82B3E4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6B8AE5-5EBE-4CF5-A65E-5D0E93666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05A7BF-C367-46EB-B5E6-6EE8C8D936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Weather Prediction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FDC3FF-8005-47B9-BEFF-D767E9531E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Solution for Disease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BCCC2-F4F9-4D4F-B8C1-B9B1B21F14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Information of Policies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867558-D5B4-4D54-BDA9-A8F8664603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759F98-7DC7-4FDF-8C30-B71F231EDB2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E27F85-AF3F-4ECA-8CAB-C756CDD5E79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70157B3-1A79-47BB-971D-68B5AAE7FF1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B2EF197-A449-4FB2-9B4F-24E030788F9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14" name="Picture Placeholder 104" descr="Placeholder Picture">
            <a:extLst>
              <a:ext uri="{FF2B5EF4-FFF2-40B4-BE49-F238E27FC236}">
                <a16:creationId xmlns:a16="http://schemas.microsoft.com/office/drawing/2014/main" id="{969E5CF4-6469-4FFC-B347-0E8534D6ED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>
          <a:xfrm>
            <a:off x="257751" y="6485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3074" name="Picture 2" descr="Free icon download | Rain weather cloud outline symbol with raindrops lines">
            <a:extLst>
              <a:ext uri="{FF2B5EF4-FFF2-40B4-BE49-F238E27FC236}">
                <a16:creationId xmlns:a16="http://schemas.microsoft.com/office/drawing/2014/main" id="{73BD8552-0278-4B13-B7F0-7C2C0CD1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7" y="1404126"/>
            <a:ext cx="1364466" cy="12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lution Symbols Stock Illustrations – 8,244 Solution Symbols Stock  Illustrations, Vectors &amp; Clipart - Dreamstime">
            <a:extLst>
              <a:ext uri="{FF2B5EF4-FFF2-40B4-BE49-F238E27FC236}">
                <a16:creationId xmlns:a16="http://schemas.microsoft.com/office/drawing/2014/main" id="{4A63FC3C-0EC2-40DD-92B8-BA9B6458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7" y="2938359"/>
            <a:ext cx="1364466" cy="13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licy Icon of Line style - Available in SVG, PNG, EPS, AI &amp; Icon fonts">
            <a:extLst>
              <a:ext uri="{FF2B5EF4-FFF2-40B4-BE49-F238E27FC236}">
                <a16:creationId xmlns:a16="http://schemas.microsoft.com/office/drawing/2014/main" id="{8C915E69-909F-4D50-B6F6-8A034A97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4" y="4378945"/>
            <a:ext cx="1605431" cy="16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4715BF-22D8-42EC-ADDD-26A798444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4512" y="6272865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ummary slide image, top left">
            <a:extLst>
              <a:ext uri="{FF2B5EF4-FFF2-40B4-BE49-F238E27FC236}">
                <a16:creationId xmlns:a16="http://schemas.microsoft.com/office/drawing/2014/main" id="{AD40D937-B3C8-43EA-A0D3-6CE4BF447E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/>
              <a:t>Work Cited and 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25260" y="1691190"/>
            <a:ext cx="5307700" cy="4680000"/>
          </a:xfrm>
        </p:spPr>
        <p:txBody>
          <a:bodyPr/>
          <a:lstStyle/>
          <a:p>
            <a:r>
              <a:rPr lang="en-US" sz="2000" b="1" dirty="0">
                <a:hlinkClick r:id="rId4"/>
              </a:rPr>
              <a:t>https://www.tensorflow.org/resources/learn-ml</a:t>
            </a:r>
            <a:endParaRPr lang="en-US" sz="2000" b="1" dirty="0"/>
          </a:p>
          <a:p>
            <a:r>
              <a:rPr lang="en-US" sz="2000" b="1" dirty="0">
                <a:hlinkClick r:id="rId5"/>
              </a:rPr>
              <a:t>https://www.coursera.org/learn/introduction-tensorflow/home/welcome</a:t>
            </a:r>
            <a:endParaRPr lang="en-US" sz="2000" b="1" dirty="0"/>
          </a:p>
          <a:p>
            <a:r>
              <a:rPr lang="en-US" sz="2000" b="1" dirty="0">
                <a:hlinkClick r:id="rId6"/>
              </a:rPr>
              <a:t>https://www.instagram.com/p/CEs578jgXGy/?igshid=1g8lhr3f1766e</a:t>
            </a:r>
            <a:endParaRPr lang="en-US" sz="2000" b="1" dirty="0"/>
          </a:p>
          <a:p>
            <a:r>
              <a:rPr lang="en-US" sz="2000" b="1" dirty="0">
                <a:hlinkClick r:id="rId7"/>
              </a:rPr>
              <a:t>https://colab.research.google.com/</a:t>
            </a:r>
            <a:endParaRPr lang="en-US" sz="2000" b="1" dirty="0"/>
          </a:p>
          <a:p>
            <a:r>
              <a:rPr lang="en-US" sz="2000" b="1" dirty="0">
                <a:hlinkClick r:id="rId8"/>
              </a:rPr>
              <a:t>https://stackoverflow.com/</a:t>
            </a:r>
            <a:endParaRPr lang="en-US" sz="2000" b="1" dirty="0"/>
          </a:p>
          <a:p>
            <a:r>
              <a:rPr lang="en-US" sz="2000" b="1" dirty="0">
                <a:hlinkClick r:id="rId9"/>
              </a:rPr>
              <a:t>https://www.geeksforgeeks.org/introduction-machine-learning/</a:t>
            </a:r>
            <a:endParaRPr lang="en-US" sz="2000" b="1" dirty="0"/>
          </a:p>
          <a:p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https://developers.google.com/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4847B-B69C-4AA2-BE9A-B2CAF92E74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4512" y="6272865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78249" y="2144987"/>
            <a:ext cx="1793875" cy="561975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3452801" y="2786937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924817" y="400021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980787" y="480345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Focus Group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4707457" y="217067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Development starts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437051" y="2752725"/>
            <a:ext cx="431795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2021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Development ends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567960" y="3654936"/>
            <a:ext cx="37782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Design V2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77" name="Straight Arrow Connector 76" title="Timeline Event Lines">
            <a:extLst>
              <a:ext uri="{FF2B5EF4-FFF2-40B4-BE49-F238E27FC236}">
                <a16:creationId xmlns:a16="http://schemas.microsoft.com/office/drawing/2014/main" id="{7D0D44A2-2152-4470-808C-B7507EDD7B4E}"/>
              </a:ext>
            </a:extLst>
          </p:cNvPr>
          <p:cNvCxnSpPr>
            <a:cxnSpLocks/>
          </p:cNvCxnSpPr>
          <p:nvPr/>
        </p:nvCxnSpPr>
        <p:spPr>
          <a:xfrm>
            <a:off x="7244444" y="2959829"/>
            <a:ext cx="0" cy="618941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0">
            <a:extLst>
              <a:ext uri="{FF2B5EF4-FFF2-40B4-BE49-F238E27FC236}">
                <a16:creationId xmlns:a16="http://schemas.microsoft.com/office/drawing/2014/main" id="{21DBC886-CEC5-4300-AC7F-E07BE38B574D}"/>
              </a:ext>
            </a:extLst>
          </p:cNvPr>
          <p:cNvSpPr txBox="1">
            <a:spLocks/>
          </p:cNvSpPr>
          <p:nvPr/>
        </p:nvSpPr>
        <p:spPr>
          <a:xfrm>
            <a:off x="6473824" y="2397854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Testing and Debugging 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7C992D-AE09-4D65-961B-7441AA21D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512" y="6272865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build="p"/>
      <p:bldP spid="7" grpId="0" build="p"/>
      <p:bldP spid="8" grpId="0" build="p"/>
      <p:bldP spid="9" grpId="0" build="p"/>
      <p:bldP spid="11" grpId="0" build="p"/>
      <p:bldP spid="58" grpId="0"/>
      <p:bldP spid="13" grpId="0" build="p"/>
      <p:bldP spid="16" grpId="0" build="p"/>
      <p:bldP spid="14" grpId="0" build="p"/>
      <p:bldP spid="17" grpId="0" build="p"/>
      <p:bldP spid="18" grpId="0" build="p"/>
      <p:bldP spid="10" grpId="0" build="p"/>
      <p:bldP spid="62" grpId="0"/>
      <p:bldP spid="20" grpId="0" build="p"/>
      <p:bldP spid="21" grpId="0" build="p"/>
      <p:bldP spid="22" grpId="0" build="p"/>
      <p:bldP spid="23" grpId="0" build="p"/>
      <p:bldP spid="27" grpId="0" build="p"/>
      <p:bldP spid="28" grpId="0" build="p"/>
      <p:bldP spid="26" grpId="0" build="p"/>
      <p:bldP spid="29" grpId="0" build="p"/>
      <p:bldP spid="64" grpId="0"/>
      <p:bldP spid="30" grpId="0" build="p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B878-1AAF-42BE-9C8F-BAD035D11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3517901"/>
            <a:ext cx="6012000" cy="2740024"/>
          </a:xfrm>
        </p:spPr>
        <p:txBody>
          <a:bodyPr/>
          <a:lstStyle/>
          <a:p>
            <a:pPr algn="ctr"/>
            <a:r>
              <a:rPr lang="en-IN" dirty="0"/>
              <a:t>IDES and Platforms Used for in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C3C0E-0201-4AB1-90D0-8C648372FA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F7EBA-70BA-4FE4-9D10-41CB30E672E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615906" y="2980800"/>
            <a:ext cx="5307700" cy="4680000"/>
          </a:xfrm>
        </p:spPr>
        <p:txBody>
          <a:bodyPr/>
          <a:lstStyle/>
          <a:p>
            <a:r>
              <a:rPr lang="en-IN" sz="2800" b="1" dirty="0"/>
              <a:t>Android Studio</a:t>
            </a:r>
          </a:p>
          <a:p>
            <a:r>
              <a:rPr lang="en-IN" sz="2800" b="1" dirty="0"/>
              <a:t>Google </a:t>
            </a:r>
            <a:r>
              <a:rPr lang="en-IN" sz="2800" b="1" dirty="0" err="1"/>
              <a:t>Colab</a:t>
            </a:r>
            <a:endParaRPr lang="en-IN" sz="2800" b="1" dirty="0"/>
          </a:p>
          <a:p>
            <a:r>
              <a:rPr lang="en-IN" sz="2800" b="1" dirty="0" err="1"/>
              <a:t>Jupyter</a:t>
            </a:r>
            <a:r>
              <a:rPr lang="en-IN" sz="2800" b="1" dirty="0"/>
              <a:t> Notebook</a:t>
            </a:r>
          </a:p>
          <a:p>
            <a:r>
              <a:rPr lang="en-IN" sz="2800" b="1" dirty="0"/>
              <a:t>Adobe </a:t>
            </a:r>
            <a:r>
              <a:rPr lang="en-IN" sz="2800" b="1" dirty="0" err="1"/>
              <a:t>xD</a:t>
            </a:r>
            <a:endParaRPr lang="en-IN" sz="2800" b="1" dirty="0"/>
          </a:p>
          <a:p>
            <a:r>
              <a:rPr lang="en-IN" sz="2800" b="1" dirty="0" err="1"/>
              <a:t>Tensorflow</a:t>
            </a:r>
            <a:endParaRPr lang="en-IN" sz="2800" b="1" dirty="0"/>
          </a:p>
          <a:p>
            <a:r>
              <a:rPr lang="en-IN" sz="2800" b="1" dirty="0"/>
              <a:t>Flat UI </a:t>
            </a:r>
            <a:r>
              <a:rPr lang="en-IN" sz="2800" b="1" dirty="0" err="1"/>
              <a:t>Colors</a:t>
            </a:r>
            <a:endParaRPr lang="en-IN" sz="2800" b="1" dirty="0"/>
          </a:p>
          <a:p>
            <a:r>
              <a:rPr lang="en-IN" sz="2800" b="1" dirty="0" err="1"/>
              <a:t>FireBase</a:t>
            </a:r>
            <a:endParaRPr lang="en-IN" sz="2800" b="1" dirty="0"/>
          </a:p>
          <a:p>
            <a:r>
              <a:rPr lang="en-IN" sz="2800" b="1" dirty="0"/>
              <a:t>Adobe Illustrator</a:t>
            </a:r>
          </a:p>
          <a:p>
            <a:r>
              <a:rPr lang="en-IN" sz="2800" b="1" dirty="0"/>
              <a:t>VS Code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Placeholder 10" descr="Summary slide image, top left">
            <a:extLst>
              <a:ext uri="{FF2B5EF4-FFF2-40B4-BE49-F238E27FC236}">
                <a16:creationId xmlns:a16="http://schemas.microsoft.com/office/drawing/2014/main" id="{52104FA9-BE41-4183-926C-DDB70A6EADF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b="5884"/>
          <a:stretch/>
        </p:blipFill>
        <p:spPr>
          <a:xfrm>
            <a:off x="84138" y="87313"/>
            <a:ext cx="6008687" cy="343058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6C508E-B2B6-4605-BE1E-A94ACA38B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48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Environmental leave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AGRIGUIDE</a:t>
            </a:r>
          </a:p>
        </p:txBody>
      </p:sp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69D9ECC-1FD5-42C3-97BC-DFCA4973A4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3342" b="23342"/>
          <a:stretch>
            <a:fillRect/>
          </a:stretch>
        </p:blipFill>
        <p:spPr>
          <a:xfrm>
            <a:off x="8065169" y="2505075"/>
            <a:ext cx="1344168" cy="1007241"/>
          </a:xfr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84B35D5A-7F05-4F6E-8A0B-A01EFA5CF8C2}"/>
              </a:ext>
            </a:extLst>
          </p:cNvPr>
          <p:cNvSpPr txBox="1">
            <a:spLocks/>
          </p:cNvSpPr>
          <p:nvPr/>
        </p:nvSpPr>
        <p:spPr>
          <a:xfrm>
            <a:off x="2494607" y="3687116"/>
            <a:ext cx="7202786" cy="1449788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288000" tIns="0" rIns="2160000" bIns="14400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ECE863-0EEF-4FBE-A8A9-FE12703FE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99" y="611235"/>
            <a:ext cx="1897356" cy="13946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255B51-494A-415E-9F16-80BE0EEB1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50" y="477346"/>
            <a:ext cx="1528497" cy="1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artoon drawing of birds eating berries off the ground in a wintery wood area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AGRIGUIDE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 Step Solution For Your Every Farming Needs.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83674" y="2410791"/>
            <a:ext cx="53077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OUTLINE:</a:t>
            </a:r>
          </a:p>
          <a:p>
            <a:r>
              <a:rPr lang="en-US" sz="2400" dirty="0"/>
              <a:t>Introduction</a:t>
            </a:r>
          </a:p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Motivation</a:t>
            </a:r>
          </a:p>
          <a:p>
            <a:r>
              <a:rPr lang="en-US" sz="2400" dirty="0"/>
              <a:t>Flow Chart</a:t>
            </a:r>
          </a:p>
          <a:p>
            <a:r>
              <a:rPr lang="en-US" sz="2400" dirty="0"/>
              <a:t>Product Features</a:t>
            </a:r>
          </a:p>
          <a:p>
            <a:r>
              <a:rPr lang="en-US" sz="2400" dirty="0"/>
              <a:t>System Requirements</a:t>
            </a:r>
          </a:p>
          <a:p>
            <a:r>
              <a:rPr lang="en-US" sz="2400" dirty="0"/>
              <a:t>About Us</a:t>
            </a:r>
          </a:p>
          <a:p>
            <a:r>
              <a:rPr lang="en-US" sz="2400" dirty="0"/>
              <a:t>Expected Outcomes</a:t>
            </a:r>
          </a:p>
          <a:p>
            <a:r>
              <a:rPr lang="en-US" sz="2400" dirty="0"/>
              <a:t>Limitations</a:t>
            </a:r>
          </a:p>
          <a:p>
            <a:r>
              <a:rPr lang="en-US" sz="2400" dirty="0"/>
              <a:t>Future Scope</a:t>
            </a:r>
          </a:p>
          <a:p>
            <a:r>
              <a:rPr lang="en-US" sz="2400" dirty="0"/>
              <a:t>Timeline</a:t>
            </a:r>
          </a:p>
          <a:p>
            <a:r>
              <a:rPr lang="en-US" sz="2400" dirty="0"/>
              <a:t>Work Cited</a:t>
            </a:r>
          </a:p>
          <a:p>
            <a:r>
              <a:rPr lang="en-US" sz="2400" dirty="0"/>
              <a:t>Platforms Used</a:t>
            </a:r>
          </a:p>
          <a:p>
            <a:pPr marL="0" indent="0">
              <a:buNone/>
            </a:pPr>
            <a:endParaRPr lang="en-US" sz="32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78160" y="527527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D22EB-FF34-4ACF-96C5-E01364947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033" y="622524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94F11-A3AD-4BDD-9BEA-2B40CAF89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59146-FE6B-4B95-B104-B9B874B0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158" y="6272865"/>
            <a:ext cx="1914525" cy="314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DDD67-5C42-4594-BACC-63587C501ED5}"/>
              </a:ext>
            </a:extLst>
          </p:cNvPr>
          <p:cNvSpPr txBox="1"/>
          <p:nvPr/>
        </p:nvSpPr>
        <p:spPr>
          <a:xfrm>
            <a:off x="110283" y="95250"/>
            <a:ext cx="9286875" cy="723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INTRODUCTION: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D8708-2E71-45A0-9C20-F172EB5639A2}"/>
              </a:ext>
            </a:extLst>
          </p:cNvPr>
          <p:cNvSpPr txBox="1"/>
          <p:nvPr/>
        </p:nvSpPr>
        <p:spPr>
          <a:xfrm>
            <a:off x="110283" y="971551"/>
            <a:ext cx="10167192" cy="876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/>
            <a:r>
              <a:rPr lang="en-I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Agriguide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is made up of two Words:</a:t>
            </a:r>
          </a:p>
          <a:p>
            <a:pPr algn="just"/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Agri-Related to Agriculture</a:t>
            </a:r>
          </a:p>
          <a:p>
            <a:pPr algn="just"/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2. Guide-Go 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along the route to show the way</a:t>
            </a:r>
          </a:p>
          <a:p>
            <a:pPr algn="just"/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  <a:p>
            <a:pPr marL="457200" indent="-457200" algn="just">
              <a:buFont typeface="+mj-lt"/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55CEC-09FD-4308-BA5B-F056BC10F2EE}"/>
              </a:ext>
            </a:extLst>
          </p:cNvPr>
          <p:cNvSpPr txBox="1"/>
          <p:nvPr/>
        </p:nvSpPr>
        <p:spPr>
          <a:xfrm>
            <a:off x="219075" y="2286000"/>
            <a:ext cx="11709294" cy="43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C25DB-294B-4429-B79E-F4170F5663EE}"/>
              </a:ext>
            </a:extLst>
          </p:cNvPr>
          <p:cNvSpPr txBox="1"/>
          <p:nvPr/>
        </p:nvSpPr>
        <p:spPr>
          <a:xfrm>
            <a:off x="247650" y="2171700"/>
            <a:ext cx="11458575" cy="42386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the name suggest is a multi-purpose app which will help the farmers in decision making and to get the latest information about the trends in the Global Agriculture Market.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the concept of Machine Learning to predict the crop disease.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also gives information about which crops can be grown in particular location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also gives latest information about new trends and policies of Farming and Agriculture Sector to the Farmers.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5326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</a:t>
            </a:r>
            <a:r>
              <a:rPr lang="en-US" dirty="0"/>
              <a:t> </a:t>
            </a:r>
            <a:r>
              <a:rPr lang="en-US" sz="4000" dirty="0"/>
              <a:t>Problem: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700" dirty="0"/>
              <a:t>Less information on rainfall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700" dirty="0"/>
              <a:t>Multiple Seasons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700" dirty="0"/>
              <a:t>Different Terrain Different Crops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63F1F1-E70E-4823-905B-45B18FCD35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700" dirty="0"/>
              <a:t>Less Use of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8F1A8-AEA6-473B-9AF3-DA6DF3A508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79CC25-7478-4D9D-9280-91BB500B937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1700" dirty="0"/>
              <a:t>One crop decreases the natural fertility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C1405-06C9-471E-8464-268129732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6412" y="6268837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10" grpId="0" build="p"/>
      <p:bldP spid="11" grpId="0" build="p"/>
      <p:bldP spid="12" grpId="0" build="p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Motivated Us To Take The Initiative?</a:t>
            </a:r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Poor Crop Production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Demand for High Production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9" name="Picture Placeholder 178" descr="Placeholder Picture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Unexplored Sector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5C20E-0466-43B2-9384-C44D0A318D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4928" y="6250927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99C1D-DD34-4AC7-999B-D91B28BDD469}"/>
              </a:ext>
            </a:extLst>
          </p:cNvPr>
          <p:cNvSpPr txBox="1"/>
          <p:nvPr/>
        </p:nvSpPr>
        <p:spPr>
          <a:xfrm>
            <a:off x="104775" y="0"/>
            <a:ext cx="5143500" cy="67627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FLOW CHART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E9DFC-5565-479A-904C-2A130096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37" y="0"/>
            <a:ext cx="5819775" cy="176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AF3E6-A873-42B1-AEFD-C214BD571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988" y="1762125"/>
            <a:ext cx="7567612" cy="4919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7F1B6-8835-48F0-AA59-8E3DD1010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928" y="6250927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Placeholder 104" descr="Placeholder Picture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Product’s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24/7 Support</a:t>
            </a:r>
          </a:p>
        </p:txBody>
      </p:sp>
      <p:sp>
        <p:nvSpPr>
          <p:cNvPr id="78" name="Text Placeholder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Blog Section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 Of Machine Learning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2001317" cy="72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49C81-E9BF-4767-9B85-5606D464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0228" y="6214027"/>
            <a:ext cx="1914525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554FCD-7826-4DE4-B324-87BB51358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049" y="1295846"/>
            <a:ext cx="1638300" cy="141489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6491366-4A95-426B-BB2C-4B82791EBBD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D8D406B-9DF9-402F-9436-3856E31DCDB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93B67A-94DA-4328-BDCC-298558B08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34" y="4498400"/>
            <a:ext cx="1361168" cy="1466849"/>
          </a:xfrm>
          <a:prstGeom prst="rect">
            <a:avLst/>
          </a:prstGeom>
        </p:spPr>
      </p:pic>
      <p:pic>
        <p:nvPicPr>
          <p:cNvPr id="1026" name="Picture 2" descr="The Universal Symbol for the Blog -- Is there One? • H.R. Sinclair">
            <a:extLst>
              <a:ext uri="{FF2B5EF4-FFF2-40B4-BE49-F238E27FC236}">
                <a16:creationId xmlns:a16="http://schemas.microsoft.com/office/drawing/2014/main" id="{5181939B-69E2-4D54-81E9-8A38C18E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36" y="2944007"/>
            <a:ext cx="1649545" cy="13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485720"/>
            <a:ext cx="2951163" cy="4346756"/>
          </a:xfrm>
        </p:spPr>
        <p:txBody>
          <a:bodyPr/>
          <a:lstStyle/>
          <a:p>
            <a:r>
              <a:rPr lang="en-US" sz="2000" dirty="0"/>
              <a:t>Internet Connectivity</a:t>
            </a:r>
          </a:p>
          <a:p>
            <a:r>
              <a:rPr lang="en-US" sz="2000" dirty="0"/>
              <a:t>Android 4.0 and above</a:t>
            </a:r>
          </a:p>
          <a:p>
            <a:r>
              <a:rPr lang="en-US" sz="2000" dirty="0"/>
              <a:t>Minimum 12.0  Megapixel Camera Resolution</a:t>
            </a:r>
          </a:p>
          <a:p>
            <a:r>
              <a:rPr lang="en-US" sz="2000" dirty="0"/>
              <a:t>1 GB Ram</a:t>
            </a:r>
          </a:p>
        </p:txBody>
      </p:sp>
      <p:pic>
        <p:nvPicPr>
          <p:cNvPr id="24" name="Picture Placeholder 23" descr="cartoon drawing of flowers&#10;">
            <a:extLst>
              <a:ext uri="{FF2B5EF4-FFF2-40B4-BE49-F238E27FC236}">
                <a16:creationId xmlns:a16="http://schemas.microsoft.com/office/drawing/2014/main" id="{0ED97842-6676-4F84-821B-4640F5BEE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4D1FA-D20D-4308-B9D7-DBC8BF460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078" y="6215715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Placeholder Picture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D7B3B9-A87A-46BB-BF98-2DECC046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093" y="6169439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4_Pitch deck_AAS_v5" id="{A82770BA-62BC-4528-9468-1207E61BFB64}" vid="{B7E69C18-93BB-4DCC-8C49-BE1813F33B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32F27D-DD05-4984-A261-62350E39A0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DB9DAA-588F-4E7A-A8D1-E2EBF048F1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5C908-4F22-4D49-B2AD-A48F9AB51175}">
  <ds:schemaRefs>
    <ds:schemaRef ds:uri="71af3243-3dd4-4a8d-8c0d-dd76da1f02a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www.w3.org/XML/1998/namespace"/>
    <ds:schemaRef ds:uri="16c05727-aa75-4e4a-9b5f-8a80a1165891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Pitch deck</Template>
  <TotalTime>402</TotalTime>
  <Words>453</Words>
  <Application>Microsoft Office PowerPoint</Application>
  <PresentationFormat>Widescreen</PresentationFormat>
  <Paragraphs>157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Rockwell</vt:lpstr>
      <vt:lpstr>Times New Roman</vt:lpstr>
      <vt:lpstr>Office Theme</vt:lpstr>
      <vt:lpstr>AGRIGUIDE</vt:lpstr>
      <vt:lpstr>AGRIGUIDE</vt:lpstr>
      <vt:lpstr>PowerPoint Presentation</vt:lpstr>
      <vt:lpstr>The Problem:</vt:lpstr>
      <vt:lpstr>What Motivated Us To Take The Initiative?</vt:lpstr>
      <vt:lpstr>PowerPoint Presentation</vt:lpstr>
      <vt:lpstr>The Product’s Features</vt:lpstr>
      <vt:lpstr>System Requirements</vt:lpstr>
      <vt:lpstr>ABOUT US</vt:lpstr>
      <vt:lpstr>The Team</vt:lpstr>
      <vt:lpstr>Expected Outcomes</vt:lpstr>
      <vt:lpstr>LIMITATIONS</vt:lpstr>
      <vt:lpstr>FUTURE Scope</vt:lpstr>
      <vt:lpstr>Work Cited and References</vt:lpstr>
      <vt:lpstr>Timeline</vt:lpstr>
      <vt:lpstr>IDES and Platforms Used for in the Project</vt:lpstr>
      <vt:lpstr>AGRIGUIDE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AGRIGUIDE</dc:title>
  <dc:creator>parth.642001@outlook.com</dc:creator>
  <cp:lastModifiedBy>parth.642001@outlook.com</cp:lastModifiedBy>
  <cp:revision>66</cp:revision>
  <dcterms:created xsi:type="dcterms:W3CDTF">2020-09-22T05:09:00Z</dcterms:created>
  <dcterms:modified xsi:type="dcterms:W3CDTF">2020-10-24T05:14:45Z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